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1529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7525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1276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26499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6502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71221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33095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7496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3042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5166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7161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1889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9316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1171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4712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5465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8E765-0AB7-448C-825D-E20CDEDA1DC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EAB39E0-802A-4547-9E65-F1808422C4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3122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2C811-19B2-9EC7-9089-D1F7DDD56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4B1EF7-8C3A-C706-1A97-8A284E36C94E}"/>
              </a:ext>
            </a:extLst>
          </p:cNvPr>
          <p:cNvSpPr txBox="1"/>
          <p:nvPr/>
        </p:nvSpPr>
        <p:spPr>
          <a:xfrm>
            <a:off x="729842" y="614942"/>
            <a:ext cx="841835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Advantages of Mechanochemical Synthesis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Mechanochemical synthesis offers several benefits over conventional thermal or solution-based methods: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Solvent-free (or minimal solvent):</a:t>
            </a:r>
            <a:r>
              <a:rPr lang="en-US" b="0" i="0" dirty="0">
                <a:effectLst/>
                <a:latin typeface="fkGroteskNeue"/>
              </a:rPr>
              <a:t> Reduces waste, eliminates need for toxic or expensive solvents, aligns with green chemistry principles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Low temperature processing:</a:t>
            </a:r>
            <a:r>
              <a:rPr lang="en-US" b="0" i="0" dirty="0">
                <a:effectLst/>
                <a:latin typeface="fkGroteskNeue"/>
              </a:rPr>
              <a:t> Many reactions occur at room temperature or with minimal heating, saving energy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Short reaction times:</a:t>
            </a:r>
            <a:r>
              <a:rPr lang="en-US" b="0" i="0" dirty="0">
                <a:effectLst/>
                <a:latin typeface="fkGroteskNeue"/>
              </a:rPr>
              <a:t> Minutes to hours instead of days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Control over particle size and morphology:</a:t>
            </a:r>
            <a:r>
              <a:rPr lang="en-US" b="0" i="0" dirty="0">
                <a:effectLst/>
                <a:latin typeface="fkGroteskNeue"/>
              </a:rPr>
              <a:t> Direct influence through milling conditions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Access to metastable phases:</a:t>
            </a:r>
            <a:r>
              <a:rPr lang="en-US" b="0" i="0" dirty="0">
                <a:effectLst/>
                <a:latin typeface="fkGroteskNeue"/>
              </a:rPr>
              <a:t> High-energy polymorphs, amorphous materials, or non-equilibrium compositions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Scalability:</a:t>
            </a:r>
            <a:r>
              <a:rPr lang="en-US" b="0" i="0" dirty="0">
                <a:effectLst/>
                <a:latin typeface="fkGroteskNeue"/>
              </a:rPr>
              <a:t> Equipment ranges from laboratory mills to industrial-scale processors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Homogeneous mixing:</a:t>
            </a:r>
            <a:r>
              <a:rPr lang="en-US" b="0" i="0" dirty="0">
                <a:effectLst/>
                <a:latin typeface="fkGroteskNeue"/>
              </a:rPr>
              <a:t> Intimate contact at the atomic scale between reactants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These advantages make mechanochemistry attractive for materials synthesis, particularly for complex oxides, ceramics, and composites.</a:t>
            </a:r>
          </a:p>
        </p:txBody>
      </p:sp>
    </p:spTree>
    <p:extLst>
      <p:ext uri="{BB962C8B-B14F-4D97-AF65-F5344CB8AC3E}">
        <p14:creationId xmlns:p14="http://schemas.microsoft.com/office/powerpoint/2010/main" val="723026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16CBDE-0BC3-C3A3-920F-E01FA70C2F00}"/>
                  </a:ext>
                </a:extLst>
              </p:cNvPr>
              <p:cNvSpPr txBox="1"/>
              <p:nvPr/>
            </p:nvSpPr>
            <p:spPr>
              <a:xfrm>
                <a:off x="964734" y="1094079"/>
                <a:ext cx="8183460" cy="41200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>
                  <a:buNone/>
                </a:pPr>
                <a:r>
                  <a:rPr lang="fr-FR" b="1" i="0" dirty="0">
                    <a:effectLst/>
                    <a:latin typeface="var(--font-fk-grotesk)"/>
                  </a:rPr>
                  <a:t>Synthesis of Simple and Complex Oxides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Simple binary oxides:</a:t>
                </a:r>
                <a:r>
                  <a:rPr lang="fr-FR" b="0" i="0" dirty="0">
                    <a:effectLst/>
                    <a:latin typeface="fkGroteskNeue"/>
                  </a:rPr>
                  <a:t> Can be synthesized by direct reaction of metal + oxygen or metal salts (carbonates, hydroxides, nitrates) during milling in air or oxygen atmosphere.</a:t>
                </a:r>
              </a:p>
              <a:p>
                <a:pPr algn="l">
                  <a:buNone/>
                </a:pPr>
                <a:r>
                  <a:rPr lang="fr-FR" b="0" i="0" dirty="0">
                    <a:effectLst/>
                    <a:latin typeface="fkGroteskNeue"/>
                  </a:rPr>
                  <a:t>Example: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b="0"/>
                          <m:t>Mg</m:t>
                        </m:r>
                        <m:r>
                          <m:rPr>
                            <m:nor/>
                          </m:rPr>
                          <a:rPr lang="fr-FR" b="0"/>
                          <m:t>(</m:t>
                        </m:r>
                        <m:r>
                          <m:rPr>
                            <m:nor/>
                          </m:rPr>
                          <a:rPr lang="fr-FR" b="0"/>
                          <m:t>OH</m:t>
                        </m:r>
                        <m:r>
                          <m:rPr>
                            <m:nor/>
                          </m:rPr>
                          <a:rPr lang="fr-FR" b="0"/>
                          <m:t>)</m:t>
                        </m:r>
                      </m:e>
                      <m:sub>
                        <m:r>
                          <a:rPr lang="ar-IQ" b="0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ar-IQ" b="0" i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fr-FR" b="0" i="1">
                        <a:latin typeface="Cambria Math" panose="02040503050406030204" pitchFamily="18" charset="0"/>
                      </a:rPr>
                      <m:t>milling</m:t>
                    </m:r>
                    <m:r>
                      <a:rPr lang="fr-FR" b="0" i="0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nor/>
                      </m:rPr>
                      <a:rPr lang="fr-FR" b="0" i="1">
                        <a:latin typeface="Cambria Math" panose="02040503050406030204" pitchFamily="18" charset="0"/>
                      </a:rPr>
                      <m:t>MgO</m:t>
                    </m:r>
                    <m:r>
                      <a:rPr lang="fr-FR" b="0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IQ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ar-IQ" b="0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fr-FR" b="0" i="1">
                        <a:latin typeface="Cambria Math" panose="02040503050406030204" pitchFamily="18" charset="0"/>
                      </a:rPr>
                      <m:t>O</m:t>
                    </m:r>
                  </m:oMath>
                </a14:m>
                <a:endParaRPr lang="fr-FR" b="0" i="0" dirty="0">
                  <a:effectLst/>
                  <a:latin typeface="fkGroteskNeue"/>
                </a:endParaRP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Complex oxides:</a:t>
                </a:r>
                <a:r>
                  <a:rPr lang="fr-FR" b="0" i="0" dirty="0">
                    <a:effectLst/>
                    <a:latin typeface="fkGroteskNeue"/>
                  </a:rPr>
                  <a:t> Ternary and quaternary oxides like spinels (MgAl₂O₄), perovskites (BaTiO₃), garnets (Y₃Al₅O₁₂) can be synthesized from mixtures of simple oxides or salts.</a:t>
                </a:r>
              </a:p>
              <a:p>
                <a:pPr algn="l">
                  <a:buNone/>
                </a:pPr>
                <a:r>
                  <a:rPr lang="fr-FR" b="0" i="0" dirty="0">
                    <a:effectLst/>
                    <a:latin typeface="fkGroteskNeue"/>
                  </a:rPr>
                  <a:t>Example: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b="0"/>
                          <m:t>BaCO</m:t>
                        </m:r>
                      </m:e>
                      <m:sub>
                        <m:r>
                          <a:rPr lang="ar-IQ" b="0" i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ar-IQ" b="0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IQ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b="0" i="1">
                            <a:latin typeface="Cambria Math" panose="02040503050406030204" pitchFamily="18" charset="0"/>
                          </a:rPr>
                          <m:t>TiO</m:t>
                        </m:r>
                      </m:e>
                      <m:sub>
                        <m:r>
                          <a:rPr lang="ar-IQ" b="0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groupChr>
                      <m:groupChrPr>
                        <m:chr m:val="→"/>
                        <m:vertJc m:val="bot"/>
                        <m:ctrlPr>
                          <a:rPr lang="ar-IQ" b="0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box>
                          <m:boxPr>
                            <m:ctrlPr>
                              <a:rPr lang="ar-IQ" b="0" i="1"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r>
                              <m:rPr>
                                <m:nor/>
                              </m:rPr>
                              <a:rPr lang="fr-FR" b="0" i="1">
                                <a:latin typeface="Cambria Math" panose="02040503050406030204" pitchFamily="18" charset="0"/>
                              </a:rPr>
                              <m:t>milling</m:t>
                            </m:r>
                            <m:r>
                              <m:rPr>
                                <m:nor/>
                              </m:rPr>
                              <a:rPr lang="fr-FR" b="0" i="1"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r>
                              <m:rPr>
                                <m:nor/>
                              </m:rPr>
                              <a:rPr lang="fr-FR" b="0" i="1">
                                <a:latin typeface="Cambria Math" panose="02040503050406030204" pitchFamily="18" charset="0"/>
                              </a:rPr>
                              <m:t>heat</m:t>
                            </m:r>
                          </m:e>
                        </m:box>
                      </m:e>
                    </m:groupChr>
                    <m:sSub>
                      <m:sSubPr>
                        <m:ctrlPr>
                          <a:rPr lang="ar-IQ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b="0" i="1">
                            <a:latin typeface="Cambria Math" panose="02040503050406030204" pitchFamily="18" charset="0"/>
                          </a:rPr>
                          <m:t>BaTiO</m:t>
                        </m:r>
                      </m:e>
                      <m:sub>
                        <m:r>
                          <a:rPr lang="ar-IQ" b="0" i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ar-IQ" b="0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IQ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r-FR" b="0" i="1">
                            <a:latin typeface="Cambria Math" panose="02040503050406030204" pitchFamily="18" charset="0"/>
                          </a:rPr>
                          <m:t>CO</m:t>
                        </m:r>
                      </m:e>
                      <m:sub>
                        <m:r>
                          <a:rPr lang="ar-IQ" b="0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ar-IQ" b="0" i="0" dirty="0">
                  <a:effectLst/>
                  <a:latin typeface="fkGroteskNeue"/>
                </a:endParaRPr>
              </a:p>
              <a:p>
                <a:pPr algn="l">
                  <a:buNone/>
                </a:pPr>
                <a:r>
                  <a:rPr lang="fr-FR" b="0" i="0" dirty="0">
                    <a:effectLst/>
                    <a:latin typeface="fkGroteskNeue"/>
                  </a:rPr>
                  <a:t>Mechanochemical preparation often reduces the calcination temperature required afterward or eliminates it entirely. The product may be nanocrystalline with high surface area.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Solid solutions:</a:t>
                </a:r>
                <a:r>
                  <a:rPr lang="fr-FR" b="0" i="0" dirty="0">
                    <a:effectLst/>
                    <a:latin typeface="fkGroteskNeue"/>
                  </a:rPr>
                  <a:t> Continuous variation in composition (e.g., (Mg,Zn)O solid solutions) can be prepared by co-milling appropriate ratios of oxides, achieving homogeneity difficult to obtain by conventional mixing.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16CBDE-0BC3-C3A3-920F-E01FA70C2F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734" y="1094079"/>
                <a:ext cx="8183460" cy="4120039"/>
              </a:xfrm>
              <a:prstGeom prst="rect">
                <a:avLst/>
              </a:prstGeom>
              <a:blipFill>
                <a:blip r:embed="rId2"/>
                <a:stretch>
                  <a:fillRect l="-596" t="-740" r="-521" b="-133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079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B031E-529C-4E66-D51B-88C879627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0635B0-7A9F-E36E-DCA2-23D3D5082C56}"/>
              </a:ext>
            </a:extLst>
          </p:cNvPr>
          <p:cNvSpPr txBox="1"/>
          <p:nvPr/>
        </p:nvSpPr>
        <p:spPr>
          <a:xfrm>
            <a:off x="394283" y="1030440"/>
            <a:ext cx="875391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Ceramic Materials Synthesis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Ferrites (MFe₂O₄):</a:t>
            </a:r>
            <a:r>
              <a:rPr lang="fr-FR" b="0" i="0" dirty="0">
                <a:effectLst/>
                <a:latin typeface="fkGroteskNeue"/>
              </a:rPr>
              <a:t> Magnetic ceramics synthesized from metal oxides or hydroxides. Mechanochemical route produces fine, reactive powders suitable for sintering into dense ceramics.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Example: NiFe₂O₄ from NiO + Fe₂O₃ by ball milling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Titanates and zirconates:</a:t>
            </a:r>
            <a:r>
              <a:rPr lang="fr-FR" b="0" i="0" dirty="0">
                <a:effectLst/>
                <a:latin typeface="fkGroteskNeue"/>
              </a:rPr>
              <a:t> Dielectric and piezoelectric materials. BaTiO₃, PbZrO₃, and PZT (lead zirconate titanate) can be mechanochemically synthesized with controlled stoichiometry.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Aluminates and silicates:</a:t>
            </a:r>
            <a:r>
              <a:rPr lang="fr-FR" b="0" i="0" dirty="0">
                <a:effectLst/>
                <a:latin typeface="fkGroteskNeue"/>
              </a:rPr>
              <a:t> Refractories, catalysts, and luminescent hosts. Mechanochemistry enables room-temperature formation of phases that normally require &gt;1000°C.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Advantages for ceramics: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Reduced sintering temperature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Fine grain size improves mechanical properties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Homogeneous dopant distribution for functional ceramics (luminescence, conductivity)</a:t>
            </a:r>
          </a:p>
        </p:txBody>
      </p:sp>
    </p:spTree>
    <p:extLst>
      <p:ext uri="{BB962C8B-B14F-4D97-AF65-F5344CB8AC3E}">
        <p14:creationId xmlns:p14="http://schemas.microsoft.com/office/powerpoint/2010/main" val="294650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33076-E6B3-0CF3-14C5-B91677611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82C9CD-5170-8D6A-D924-C3E2140C1638}"/>
              </a:ext>
            </a:extLst>
          </p:cNvPr>
          <p:cNvSpPr txBox="1"/>
          <p:nvPr/>
        </p:nvSpPr>
        <p:spPr>
          <a:xfrm>
            <a:off x="595618" y="753441"/>
            <a:ext cx="855257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Composite Materials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Mechanochemical synthesis is excellent for creating composite materials with intimately mixed phases: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Metal-ceramic composites:</a:t>
            </a:r>
            <a:r>
              <a:rPr lang="fr-FR" b="0" i="0" dirty="0">
                <a:effectLst/>
                <a:latin typeface="fkGroteskNeue"/>
              </a:rPr>
              <a:t> Dispersion of ceramic particles (oxides, carbides, nitrides) in a metal matrix. Mechanical alloying achieves nanoscale distribution.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Example: Al-Al₂O₃ composites (dispersion-strengthened aluminum)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Multiphase ceramic composites:</a:t>
            </a:r>
            <a:r>
              <a:rPr lang="fr-FR" b="0" i="0" dirty="0">
                <a:effectLst/>
                <a:latin typeface="fkGroteskNeue"/>
              </a:rPr>
              <a:t> Combining different ceramics for tailored properties (hardness, toughness, thermal stability).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Example: ZrO₂-Al₂O₃ composites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Core-shell structures:</a:t>
            </a:r>
            <a:r>
              <a:rPr lang="fr-FR" b="0" i="0" dirty="0">
                <a:effectLst/>
                <a:latin typeface="fkGroteskNeue"/>
              </a:rPr>
              <a:t> Sequential milling or controlled oxidation can create particles with a core of one material and a shell of another.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Nanocomposites:</a:t>
            </a:r>
            <a:r>
              <a:rPr lang="fr-FR" b="0" i="0" dirty="0">
                <a:effectLst/>
                <a:latin typeface="fkGroteskNeue"/>
              </a:rPr>
              <a:t> Mechanochemistry produces nanostructured composites with grain sizes &lt;100 nm, leading to enhanced mechanical, electrical, or catalytic properties.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Applications: cutting tools, wear-resistant coatings, catalysts, energy storage materials.</a:t>
            </a:r>
          </a:p>
        </p:txBody>
      </p:sp>
    </p:spTree>
    <p:extLst>
      <p:ext uri="{BB962C8B-B14F-4D97-AF65-F5344CB8AC3E}">
        <p14:creationId xmlns:p14="http://schemas.microsoft.com/office/powerpoint/2010/main" val="222463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AFEB8-A7BF-AAC5-85E7-284B1A8BF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91F31E-C6FE-C4D6-7AB8-3CEE5EBD9595}"/>
              </a:ext>
            </a:extLst>
          </p:cNvPr>
          <p:cNvSpPr txBox="1"/>
          <p:nvPr/>
        </p:nvSpPr>
        <p:spPr>
          <a:xfrm>
            <a:off x="360726" y="305068"/>
            <a:ext cx="9286613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600" b="1" i="0" dirty="0">
                <a:effectLst/>
                <a:latin typeface="var(--font-fk-grotesk)"/>
              </a:rPr>
              <a:t>Planning a Mechanochemical Synthesis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Step 1: Choose starting materials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Reactivity: more reactive precursors (hydroxides, carbonates, nitrates) vs. stable oxides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Purity and particle size of starting materials affect reaction kinetics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Cost and availability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Step 2: Select milling conditions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Type of mill (planetary, vibratory, attritor)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Ball-to-powder ratio (typically 5:1 to 20:1)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Milling speed and time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Atmosphere (air, inert, reactive gas)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Temperature control (cooling for sensitive materials)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Step 3: Monitor reaction progress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Periodically sample and analyze by XRD, FTIR, or other techniques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Look for disappearance of reactant peaks and appearance of product peaks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Step 4: Post-treatment (if needed)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Annealing to crystallize or densify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Washing to remove soluble impurities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Sieving or classification to control particle size distribution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Step 5: Characterize the product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Phase identification (XRD)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Morphology (SEM/TEM)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Particle size (BET, laser diffraction)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Functional properties (magnetic, electrical, optical)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Design considerations:</a:t>
            </a:r>
            <a:r>
              <a:rPr lang="en-US" sz="1600" b="0" i="0" dirty="0">
                <a:effectLst/>
                <a:latin typeface="fkGroteskNeue"/>
              </a:rPr>
              <a:t> Balance between activation and over-milling, avoid contamination from milling media, optimize energy input for desired phase.</a:t>
            </a:r>
          </a:p>
        </p:txBody>
      </p:sp>
    </p:spTree>
    <p:extLst>
      <p:ext uri="{BB962C8B-B14F-4D97-AF65-F5344CB8AC3E}">
        <p14:creationId xmlns:p14="http://schemas.microsoft.com/office/powerpoint/2010/main" val="4062989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43180-EEEF-72F2-4695-F3AB29D14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8CDEF6-CBCC-8231-FEF5-4CF2FA201A16}"/>
              </a:ext>
            </a:extLst>
          </p:cNvPr>
          <p:cNvSpPr txBox="1"/>
          <p:nvPr/>
        </p:nvSpPr>
        <p:spPr>
          <a:xfrm>
            <a:off x="545284" y="337943"/>
            <a:ext cx="860291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Examples from Literature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Case 1: LaFeO₃ perovskite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Synthesized from La₂O₃ + Fe₂O₃ by high-energy ball milling for 10 hours, followed by annealing at 700°C. Pure phase obtained, grain size ~30 nm. Used as catalyst for methane oxidation.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Case 2: ZnFe₂O₄ spinel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Prepared from ZnO + Fe₂O₃ via mechanochemical activation (30 min) + calcination (600°C, 2h). Compared to conventional method (1000°C, 12h), energy and time savings were significant.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Case 3: MgAl₂O₄ spinel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Direct synthesis from MgO + Al₂O₃ by planetary milling. Nearly single-phase product after 40 hours of milling without any heating. Nanocrystalline with potential for transparent ceramics.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Case 4: YAG (Y₃Al₅O₁₂)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Mechanochemical synthesis from Y₂O₃ + Al₂O₃ with subsequent heat treatment produced phase-pure garnet. Doping with rare earths (Eu, Tb) during milling creates luminescent materials.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These examples demonstrate versatility, efficiency, and the ability to tailor material properties through mechanochemical routes.</a:t>
            </a:r>
          </a:p>
        </p:txBody>
      </p:sp>
    </p:spTree>
    <p:extLst>
      <p:ext uri="{BB962C8B-B14F-4D97-AF65-F5344CB8AC3E}">
        <p14:creationId xmlns:p14="http://schemas.microsoft.com/office/powerpoint/2010/main" val="7403529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968</Words>
  <Application>Microsoft Office PowerPoint</Application>
  <PresentationFormat>Широкоэкранный</PresentationFormat>
  <Paragraphs>65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Cambria Math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2025-11-09T14:36:23Z</dcterms:created>
  <dcterms:modified xsi:type="dcterms:W3CDTF">2025-11-09T14:38:49Z</dcterms:modified>
</cp:coreProperties>
</file>